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FA2AA-30BC-4514-B13B-35764665E357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4963D-4D88-486E-976F-6306641E34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CB8D7-1EF7-4BE2-BA2F-4DF2532DC81C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80877-5CF9-4240-883B-8FF12B6714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C6AB8-DC08-42BA-A78D-01886124A49D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8259E-2CE5-4216-BD1C-6FB7DA4788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17714-2163-4A10-AA7B-E25A75B0758B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66568-D9DA-457A-B62F-F65E574F83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4464B-CB94-4E3B-A602-3F148318205C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CC56B-9335-46C3-ADE0-DFF1A0D18C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27B4C-871A-4E50-BD04-F1E5177286B7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878AD-780A-4653-B019-289187A55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25AC0-418C-4D80-8AF7-22809C8ED19C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89CF5-A827-486A-8EFE-FF1DD714E2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9099D-C3A5-4787-86D8-B48ED9F06E58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0246B-4CA4-424D-9021-EBF0606C2E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5095C-F420-4567-BFE4-A669C0701AC0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9EC92-63CD-4425-BED9-D5EEA34737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4F16E-50E6-4461-BED8-BD3AE781CB87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7CE1E-6415-417C-AE11-5844433FD9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F1ABF-5E73-422F-AFBB-556A69CE8F64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A3DBA-96B5-4F97-80F4-7FD89386C1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BD56F9BE-8D58-4EC0-9A2A-E92F320EDE45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BF825D9-3A97-4354-ABDF-1C286AA5F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500063"/>
            <a:ext cx="9144000" cy="5357812"/>
          </a:xfrm>
        </p:spPr>
        <p:txBody>
          <a:bodyPr/>
          <a:lstStyle/>
          <a:p>
            <a:pPr eaLnBrk="1" hangingPunct="1"/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600" b="1" smtClean="0">
                <a:latin typeface="Times New Roman" pitchFamily="18" charset="0"/>
              </a:rPr>
              <a:t>Міністерство освіти і науки України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Херсонський державний університет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Факультет економіки і менеджменту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Кафедра економіки, менеджменту та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 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ru-RU" u="sng" smtClean="0">
                <a:latin typeface="Times New Roman" pitchFamily="18" charset="0"/>
              </a:rPr>
              <a:t>Територіальне управління в умовах реформ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 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> </a:t>
            </a:r>
            <a:r>
              <a:rPr lang="uk-UA" sz="2600" smtClean="0">
                <a:solidFill>
                  <a:schemeClr val="tx1"/>
                </a:solidFill>
                <a:latin typeface="Times New Roman" pitchFamily="18" charset="0"/>
              </a:rPr>
              <a:t>Галузь знань </a:t>
            </a:r>
            <a:r>
              <a:rPr lang="en-US" sz="2600" smtClean="0">
                <a:solidFill>
                  <a:schemeClr val="tx1"/>
                </a:solidFill>
                <a:latin typeface="Times New Roman" pitchFamily="18" charset="0"/>
              </a:rPr>
              <a:t>28</a:t>
            </a:r>
            <a:r>
              <a:rPr lang="uk-UA" sz="2600" u="sng" smtClean="0">
                <a:solidFill>
                  <a:schemeClr val="tx1"/>
                </a:solidFill>
                <a:latin typeface="Times New Roman" pitchFamily="18" charset="0"/>
              </a:rPr>
              <a:t> Публічне управління та адміністрування</a:t>
            </a:r>
            <a:br>
              <a:rPr lang="uk-UA" sz="2600" u="sng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uk-UA" sz="2600" smtClean="0">
                <a:solidFill>
                  <a:schemeClr val="tx1"/>
                </a:solidFill>
                <a:latin typeface="Times New Roman" pitchFamily="18" charset="0"/>
              </a:rPr>
              <a:t>Спеціальність 281 Публічне управління та адміністрування</a:t>
            </a:r>
            <a:r>
              <a:rPr lang="uk-UA" sz="4000" smtClean="0">
                <a:latin typeface="Times New Roman" pitchFamily="18" charset="0"/>
              </a:rPr>
              <a:t> 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Другий (магістерський) рівень вищої освіти</a:t>
            </a:r>
            <a:r>
              <a:rPr lang="ru-RU" sz="2600" smtClean="0">
                <a:latin typeface="Times New Roman" pitchFamily="18" charset="0"/>
              </a:rPr>
              <a:t> </a:t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</a:t>
            </a:r>
            <a:endParaRPr lang="en-US" sz="26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3000" b="1" smtClean="0">
                <a:latin typeface="Times New Roman" pitchFamily="18" charset="0"/>
              </a:rPr>
              <a:t>Предметом </a:t>
            </a:r>
            <a:r>
              <a:rPr lang="ru-RU" sz="3000" smtClean="0">
                <a:latin typeface="Times New Roman" pitchFamily="18" charset="0"/>
              </a:rPr>
              <a:t>вивчення навчальної дисципліни </a:t>
            </a:r>
            <a:r>
              <a:rPr lang="uk-UA" sz="3000" smtClean="0">
                <a:latin typeface="Times New Roman" pitchFamily="18" charset="0"/>
              </a:rPr>
              <a:t>є </a:t>
            </a:r>
            <a:r>
              <a:rPr lang="ru-RU" smtClean="0">
                <a:latin typeface="Times New Roman" pitchFamily="18" charset="0"/>
              </a:rPr>
              <a:t>засвоєння фундаментальних і прикладних засад територіального управління господарськими процесами та механізмів реалізації соціально-економічної політики держави в умовах реформ</a:t>
            </a:r>
            <a:r>
              <a:rPr lang="uk-UA" sz="3000" smtClean="0">
                <a:latin typeface="Times New Roman" pitchFamily="18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3000" b="1" smtClean="0">
                <a:latin typeface="Times New Roman" pitchFamily="18" charset="0"/>
              </a:rPr>
              <a:t>Мета дисципліни </a:t>
            </a:r>
            <a:r>
              <a:rPr lang="ru-RU" sz="3000" smtClean="0">
                <a:latin typeface="Times New Roman" pitchFamily="18" charset="0"/>
              </a:rPr>
              <a:t>– формування у студентів професійних компетентностей щодо розподілу влади між різними рівнями та підвищення ефективності управління територіями в Україні умовах реформ.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3000" b="1" smtClean="0">
                <a:latin typeface="Times New Roman" pitchFamily="18" charset="0"/>
              </a:rPr>
              <a:t>Завдання дисципліни </a:t>
            </a:r>
            <a:r>
              <a:rPr lang="ru-RU" sz="3000" smtClean="0">
                <a:latin typeface="Times New Roman" pitchFamily="18" charset="0"/>
              </a:rPr>
              <a:t>- </a:t>
            </a:r>
            <a:r>
              <a:rPr lang="ru-RU" smtClean="0">
                <a:latin typeface="Times New Roman" pitchFamily="18" charset="0"/>
              </a:rPr>
              <a:t>використання сучасних методів територіального управління для проведення якісного аналізу процесу реалізації регіональної соціально-економічної політики; проведення ґрунтовного аналізу ресурсів території для забезпечення ефективного соціально-економічного розвитку</a:t>
            </a:r>
            <a:r>
              <a:rPr lang="ru-RU" sz="3000" smtClean="0">
                <a:latin typeface="Times New Roman" pitchFamily="18" charset="0"/>
              </a:rPr>
              <a:t>.</a:t>
            </a:r>
            <a:endParaRPr lang="en-US" sz="30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400" smtClean="0">
                <a:latin typeface="Times New Roman" pitchFamily="18" charset="0"/>
              </a:rPr>
              <a:t>Вивчення навчальної дисципліни передбачає формування та розвиток у студентів загальних та фахових </a:t>
            </a:r>
            <a:r>
              <a:rPr lang="uk-UA" sz="2400" b="1" smtClean="0">
                <a:latin typeface="Times New Roman" pitchFamily="18" charset="0"/>
              </a:rPr>
              <a:t>компетентностей</a:t>
            </a:r>
            <a:r>
              <a:rPr lang="uk-UA" sz="2400" smtClean="0">
                <a:latin typeface="Times New Roman" pitchFamily="18" charset="0"/>
              </a:rPr>
              <a:t>: </a:t>
            </a:r>
          </a:p>
          <a:p>
            <a:r>
              <a:rPr lang="uk-UA" sz="2400" smtClean="0">
                <a:latin typeface="Times New Roman" pitchFamily="18" charset="0"/>
              </a:rPr>
              <a:t>здатність виявляти загальні тенденції та можливості розвитку публічної організації, адаптуватися до нових ситуацій у професійній діяльності, генерувати нові ідеї, обґрунтовувати їх доцільність;</a:t>
            </a:r>
          </a:p>
          <a:p>
            <a:r>
              <a:rPr lang="ru-RU" sz="2400" smtClean="0">
                <a:latin typeface="Times New Roman" pitchFamily="18" charset="0"/>
              </a:rPr>
              <a:t>володіння сучасними технологіями зв'язків з громадськістю для оперативного та оптимального вирішення завдань публічного адміністрування</a:t>
            </a:r>
            <a:r>
              <a:rPr lang="uk-UA" sz="2400" smtClean="0">
                <a:latin typeface="Times New Roman" pitchFamily="18" charset="0"/>
              </a:rPr>
              <a:t>;</a:t>
            </a:r>
          </a:p>
          <a:p>
            <a:r>
              <a:rPr lang="uk-UA" sz="2400" smtClean="0">
                <a:latin typeface="Times New Roman" pitchFamily="18" charset="0"/>
              </a:rPr>
              <a:t>з</a:t>
            </a:r>
            <a:r>
              <a:rPr lang="ru-RU" sz="2400" smtClean="0">
                <a:latin typeface="Times New Roman" pitchFamily="18" charset="0"/>
              </a:rPr>
              <a:t>датність визначати, науково-обґрунтовувати та критично оцінювати стратегічні напрями розвитку на загальнодержавному, регіональному, місцевому та на рівні організації;</a:t>
            </a:r>
            <a:endParaRPr lang="uk-UA" sz="2400" smtClean="0">
              <a:latin typeface="Times New Roman" pitchFamily="18" charset="0"/>
            </a:endParaRPr>
          </a:p>
          <a:p>
            <a:r>
              <a:rPr lang="uk-UA" sz="2400" smtClean="0">
                <a:latin typeface="Times New Roman" pitchFamily="18" charset="0"/>
              </a:rPr>
              <a:t>здатність виконувати функції та процедури щодо планування, прогнозування, організації, бюджетування, оперативного управління, координації, звітності, контролю; </a:t>
            </a:r>
          </a:p>
          <a:p>
            <a:r>
              <a:rPr lang="uk-UA" sz="2400" smtClean="0">
                <a:latin typeface="Times New Roman" pitchFamily="18" charset="0"/>
              </a:rPr>
              <a:t>здатність розробляти та проводити комунікативні заходи задля забезпечення громадської підтримки прийняття управлінських рішень на всіх рівнях публічного управління та адміністрування.</a:t>
            </a:r>
            <a:r>
              <a:rPr lang="ru-RU" sz="2400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000" b="1" i="1" smtClean="0">
                <a:latin typeface="Times New Roman" pitchFamily="18" charset="0"/>
              </a:rPr>
              <a:t>Програмні результати навчання:</a:t>
            </a:r>
            <a:r>
              <a:rPr lang="uk-UA" sz="2000" smtClean="0">
                <a:latin typeface="Times New Roman" pitchFamily="18" charset="0"/>
              </a:rPr>
              <a:t> </a:t>
            </a:r>
            <a:endParaRPr lang="ru-RU" sz="20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uk-UA" sz="2100" smtClean="0">
                <a:latin typeface="Times New Roman" pitchFamily="18" charset="0"/>
              </a:rPr>
              <a:t>виявляти, прогнозувати та оцінювати ризики, обґрунтовувати заходи для мінімізації їх негативного впливу на національному, регіональному, галузевому, інституційному та місцевому рівнях в публічному управлінні та адмініструванні, застосовуючи технологію аналізу ризиків;</a:t>
            </a:r>
          </a:p>
          <a:p>
            <a:pPr>
              <a:lnSpc>
                <a:spcPct val="80000"/>
              </a:lnSpc>
            </a:pPr>
            <a:r>
              <a:rPr lang="uk-UA" sz="2100" smtClean="0">
                <a:latin typeface="Times New Roman" pitchFamily="18" charset="0"/>
              </a:rPr>
              <a:t>управляти процесами вироблення та реалізації публічної політики на міжнародному, національному, регіональному та місцевом</a:t>
            </a:r>
            <a:r>
              <a:rPr lang="ru-RU" sz="2100" smtClean="0">
                <a:latin typeface="Times New Roman" pitchFamily="18" charset="0"/>
              </a:rPr>
              <a:t>у рівнях, дотримуючись вимог чинного законодавства та враховуючи національні інтереси;</a:t>
            </a:r>
          </a:p>
          <a:p>
            <a:pPr>
              <a:lnSpc>
                <a:spcPct val="80000"/>
              </a:lnSpc>
            </a:pPr>
            <a:r>
              <a:rPr lang="ru-RU" sz="2100" smtClean="0">
                <a:latin typeface="Times New Roman" pitchFamily="18" charset="0"/>
              </a:rPr>
              <a:t>розробляти проєкти програм, концепцій, стратегій, законів та інших правових актів, а також пропозицій до них на основі методології системного аналізу, виходячи з ресурсного забезпечення та вимог і правил правотворчості;</a:t>
            </a:r>
            <a:endParaRPr lang="uk-UA" sz="21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uk-UA" sz="2100" smtClean="0">
                <a:latin typeface="Times New Roman" pitchFamily="18" charset="0"/>
              </a:rPr>
              <a:t>приймати рішення в індетермінованих умовах у сфері публічного управління та адміністрування, застосовуючи відповідні технології  їх підготовки та методи прогнозування наслідків реалізації публічної політики, дотримуючись морально-етичних норм та соціально-корпоративної відповідальності; уміння критично оцінювати та прогнозувати політичні, економічні, екологічні, культурні та інші події та явища;</a:t>
            </a:r>
          </a:p>
          <a:p>
            <a:pPr>
              <a:lnSpc>
                <a:spcPct val="80000"/>
              </a:lnSpc>
            </a:pPr>
            <a:r>
              <a:rPr lang="uk-UA" sz="2100" smtClean="0">
                <a:latin typeface="Times New Roman" pitchFamily="18" charset="0"/>
              </a:rPr>
              <a:t>організовувати та здійснювати діяльність з розвитку демократичного середовища, забезпечення дотримання рівних прав і можливостей громадян в усіх сферах суспільного життя на основі актів, європейської практики та зарубіжного досвіду</a:t>
            </a:r>
            <a:r>
              <a:rPr lang="ru-RU" sz="2100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Перел</a:t>
            </a:r>
            <a:r>
              <a:rPr lang="uk-UA" sz="4000" smtClean="0">
                <a:latin typeface="Times New Roman" pitchFamily="18" charset="0"/>
              </a:rPr>
              <a:t>і</a:t>
            </a:r>
            <a:r>
              <a:rPr lang="ru-RU" sz="4000" smtClean="0">
                <a:latin typeface="Times New Roman" pitchFamily="18" charset="0"/>
              </a:rPr>
              <a:t>к тем</a:t>
            </a:r>
            <a:endParaRPr lang="en-US" sz="4000" smtClean="0">
              <a:latin typeface="Times New Roman" pitchFamily="18" charset="0"/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4294967295"/>
          </p:nvPr>
        </p:nvSpPr>
        <p:spPr>
          <a:xfrm>
            <a:off x="468313" y="765175"/>
            <a:ext cx="8229600" cy="6308725"/>
          </a:xfrm>
        </p:spPr>
        <p:txBody>
          <a:bodyPr/>
          <a:lstStyle/>
          <a:p>
            <a:r>
              <a:rPr lang="uk-UA" sz="1900" smtClean="0">
                <a:latin typeface="Times New Roman" pitchFamily="18" charset="0"/>
              </a:rPr>
              <a:t>Тема 1. Теоретичні засади державного управління</a:t>
            </a:r>
          </a:p>
          <a:p>
            <a:r>
              <a:rPr lang="uk-UA" sz="1900" smtClean="0">
                <a:latin typeface="Times New Roman" pitchFamily="18" charset="0"/>
              </a:rPr>
              <a:t>Тема 2. Державна влада та державне управління</a:t>
            </a:r>
          </a:p>
          <a:p>
            <a:r>
              <a:rPr lang="uk-UA" sz="1900" smtClean="0">
                <a:latin typeface="Times New Roman" pitchFamily="18" charset="0"/>
              </a:rPr>
              <a:t>Тема 3. Державне управління в окремих сферах суспільного розвитку</a:t>
            </a:r>
          </a:p>
          <a:p>
            <a:r>
              <a:rPr lang="uk-UA" sz="1900" smtClean="0">
                <a:latin typeface="Times New Roman" pitchFamily="18" charset="0"/>
              </a:rPr>
              <a:t>Тема 4. Роль різних гілок влади у процесі державного управління</a:t>
            </a:r>
          </a:p>
          <a:p>
            <a:r>
              <a:rPr lang="uk-UA" sz="1900" smtClean="0">
                <a:latin typeface="Times New Roman" pitchFamily="18" charset="0"/>
              </a:rPr>
              <a:t>Тема 5. Державне управління на регіональному рівні</a:t>
            </a:r>
          </a:p>
          <a:p>
            <a:r>
              <a:rPr lang="uk-UA" sz="1900" smtClean="0">
                <a:latin typeface="Times New Roman" pitchFamily="18" charset="0"/>
              </a:rPr>
              <a:t>Тема 6. Система органів державної влади в Україні: конституційні основи їх функціонування, роль в управлінні</a:t>
            </a:r>
          </a:p>
          <a:p>
            <a:r>
              <a:rPr lang="uk-UA" sz="1900" smtClean="0">
                <a:latin typeface="Times New Roman" pitchFamily="18" charset="0"/>
              </a:rPr>
              <a:t>Тема 7. Центральні органи державного управління</a:t>
            </a:r>
          </a:p>
          <a:p>
            <a:r>
              <a:rPr lang="uk-UA" sz="1900" smtClean="0">
                <a:latin typeface="Times New Roman" pitchFamily="18" charset="0"/>
              </a:rPr>
              <a:t>Тема 8. Регіональні органи державного управління</a:t>
            </a:r>
          </a:p>
          <a:p>
            <a:r>
              <a:rPr lang="uk-UA" sz="1900" smtClean="0">
                <a:latin typeface="Times New Roman" pitchFamily="18" charset="0"/>
              </a:rPr>
              <a:t>Тема 9. Місцеве самоврядування та його роль у державному управлінні</a:t>
            </a:r>
          </a:p>
          <a:p>
            <a:r>
              <a:rPr lang="uk-UA" sz="1900" smtClean="0">
                <a:latin typeface="Times New Roman" pitchFamily="18" charset="0"/>
              </a:rPr>
              <a:t>Тема 10. Внутрішня організація та управління органів державної влади</a:t>
            </a:r>
          </a:p>
          <a:p>
            <a:r>
              <a:rPr lang="uk-UA" sz="1900" smtClean="0">
                <a:latin typeface="Times New Roman" pitchFamily="18" charset="0"/>
              </a:rPr>
              <a:t>Тема 11. Державна служба в Україні</a:t>
            </a:r>
          </a:p>
          <a:p>
            <a:r>
              <a:rPr lang="uk-UA" sz="1900" smtClean="0">
                <a:latin typeface="Times New Roman" pitchFamily="18" charset="0"/>
              </a:rPr>
              <a:t>Тема 12.  Ефективність державного управління. Державний контроль у сфері виконавчої влади</a:t>
            </a:r>
          </a:p>
          <a:p>
            <a:r>
              <a:rPr lang="uk-UA" sz="1900" smtClean="0">
                <a:latin typeface="Times New Roman" pitchFamily="18" charset="0"/>
              </a:rPr>
              <a:t>Тема 13. Відносини органів публічної влади в системі державного та регіонального управління</a:t>
            </a:r>
          </a:p>
          <a:p>
            <a:r>
              <a:rPr lang="uk-UA" sz="1900" smtClean="0">
                <a:latin typeface="Times New Roman" pitchFamily="18" charset="0"/>
              </a:rPr>
              <a:t>Тема 14.  Розвиток системи державного та регіонального управління</a:t>
            </a:r>
            <a:endParaRPr lang="en-US" sz="19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uk-UA" sz="2400" b="1" smtClean="0">
                <a:latin typeface="Times New Roman" pitchFamily="18" charset="0"/>
              </a:rPr>
              <a:t>РЕКОМЕНДОВАНА ЛІТЕРАТУРА</a:t>
            </a:r>
            <a:endParaRPr lang="en-US" sz="2400" smtClean="0">
              <a:latin typeface="Times New Roman" pitchFamily="18" charset="0"/>
            </a:endParaRPr>
          </a:p>
        </p:txBody>
      </p:sp>
      <p:sp>
        <p:nvSpPr>
          <p:cNvPr id="18434" name="Заголовок 1"/>
          <p:cNvSpPr>
            <a:spLocks/>
          </p:cNvSpPr>
          <p:nvPr/>
        </p:nvSpPr>
        <p:spPr bwMode="auto">
          <a:xfrm>
            <a:off x="395288" y="908050"/>
            <a:ext cx="8748712" cy="594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2200">
                <a:latin typeface="Times New Roman" pitchFamily="18" charset="0"/>
              </a:rPr>
              <a:t>1. Борденюк В. І. Місцеве самоврядування та державне управління: монографія</a:t>
            </a:r>
            <a:r>
              <a:rPr lang="ru-RU" sz="2200">
                <a:latin typeface="Times New Roman" pitchFamily="18" charset="0"/>
              </a:rPr>
              <a:t>. </a:t>
            </a:r>
            <a:r>
              <a:rPr lang="uk-UA" sz="2200">
                <a:latin typeface="Times New Roman" pitchFamily="18" charset="0"/>
              </a:rPr>
              <a:t>К. : Парламентську вид-во, 2014. 325 с. </a:t>
            </a:r>
          </a:p>
          <a:p>
            <a:r>
              <a:rPr lang="uk-UA" sz="2200">
                <a:latin typeface="Times New Roman" pitchFamily="18" charset="0"/>
              </a:rPr>
              <a:t>2. Кучабський О. І. Територіальне управління в Україні в умовах реформ : навч. посібн. К. : Астролябія, 2013. 304 с. </a:t>
            </a:r>
          </a:p>
          <a:p>
            <a:r>
              <a:rPr lang="uk-UA" sz="2200">
                <a:latin typeface="Times New Roman" pitchFamily="18" charset="0"/>
              </a:rPr>
              <a:t>3. Мамонова В. В. Методологія управління територіальним розвитком : монографія. – Х. : Вид. ХарРІ НАДУ "Магістр", 2014. 208 с. </a:t>
            </a:r>
          </a:p>
          <a:p>
            <a:r>
              <a:rPr lang="uk-UA" sz="2200">
                <a:latin typeface="Times New Roman" pitchFamily="18" charset="0"/>
              </a:rPr>
              <a:t>4. Побудова системи управління якістю в діяльності органів виконавчої влади регіону : монографія / М. В. Афанасьєв, Л. Г. Шемаєва, Л. Й. Аведян та ін. ; [за заг. ред. канд. екон. наук, доцента Л. Г. Шемаєвої. Х. : Вид. ХНЕУ, 2008. 472 с. </a:t>
            </a:r>
          </a:p>
          <a:p>
            <a:r>
              <a:rPr lang="uk-UA" sz="2200">
                <a:latin typeface="Times New Roman" pitchFamily="18" charset="0"/>
              </a:rPr>
              <a:t>5. Регіональна економіка : підручник / за заг. ред. проф. Н. Л. Гавкалової. Х. : ВД "ІНЖЕК", 2011. 464 с. </a:t>
            </a:r>
          </a:p>
          <a:p>
            <a:r>
              <a:rPr lang="uk-UA" sz="2200">
                <a:latin typeface="Times New Roman" pitchFamily="18" charset="0"/>
              </a:rPr>
              <a:t>6. С. В. Зозуля</a:t>
            </a:r>
            <a:r>
              <a:rPr lang="ru-RU" sz="2200">
                <a:latin typeface="Times New Roman" pitchFamily="18" charset="0"/>
              </a:rPr>
              <a:t>.</a:t>
            </a:r>
            <a:r>
              <a:rPr lang="uk-UA" sz="2200">
                <a:latin typeface="Times New Roman" pitchFamily="18" charset="0"/>
              </a:rPr>
              <a:t> Територіальна організація влади в Україні : навч. посібн. Чернігів : ЦППК, 2013. 125 с</a:t>
            </a:r>
            <a:r>
              <a:rPr lang="ru-RU" sz="2200">
                <a:latin typeface="Times New Roman" pitchFamily="18" charset="0"/>
              </a:rPr>
              <a:t> </a:t>
            </a:r>
          </a:p>
          <a:p>
            <a:r>
              <a:rPr lang="uk-UA" sz="2200">
                <a:solidFill>
                  <a:schemeClr val="tx2"/>
                </a:solidFill>
                <a:latin typeface="Times New Roman" pitchFamily="18" charset="0"/>
              </a:rPr>
              <a:t>7. Інноваційно-інвестиційний розвиток суспільства : навч. посіб. / кол. авт. : А. М. Михненко (кер. авт. кол.), В. Ф. Мартиненко, С. О. Кравченко та ін. К. : УкрСІЧ, 2014. 332 с. </a:t>
            </a:r>
            <a:br>
              <a:rPr lang="uk-UA" sz="2200">
                <a:solidFill>
                  <a:schemeClr val="tx2"/>
                </a:solidFill>
                <a:latin typeface="Times New Roman" pitchFamily="18" charset="0"/>
              </a:rPr>
            </a:br>
            <a:endParaRPr lang="en-US" sz="220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</TotalTime>
  <Words>647</Words>
  <Application>Microsoft Office PowerPoint</Application>
  <PresentationFormat>Экран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Оформление по умолчанию</vt:lpstr>
      <vt:lpstr>  Міністерство освіти і науки України Херсонський державний університет Факультет економіки і менеджменту Кафедра економіки, менеджменту та адміністрування   ”Територіальне управління в умовах реформ”    Галузь знань 28 Публічне управління та адміністрування Спеціальність 281 Публічне управління та адміністрування  Другий (магістерський) рівень вищої освіти     Херсон</vt:lpstr>
      <vt:lpstr>Слайд 2</vt:lpstr>
      <vt:lpstr>Слайд 3</vt:lpstr>
      <vt:lpstr>Слайд 4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Serg</cp:lastModifiedBy>
  <cp:revision>21</cp:revision>
  <dcterms:created xsi:type="dcterms:W3CDTF">2020-05-28T12:18:49Z</dcterms:created>
  <dcterms:modified xsi:type="dcterms:W3CDTF">2020-08-13T16:48:48Z</dcterms:modified>
</cp:coreProperties>
</file>